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gif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khwaish.yadav2023@vitstudent.ac.in" TargetMode="External"/><Relationship Id="rId3" Type="http://schemas.openxmlformats.org/officeDocument/2006/relationships/image" Target="../media/image7.png"/><Relationship Id="rId7" Type="http://schemas.openxmlformats.org/officeDocument/2006/relationships/hyperlink" Target="mailto:&#8211;aniket.raj2023@vitstudent.ac.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parsh.patidar2023@vitstudent.ac.in" TargetMode="External"/><Relationship Id="rId5" Type="http://schemas.openxmlformats.org/officeDocument/2006/relationships/hyperlink" Target="mailto:kadianhemant320@gmail.com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5149720" y="4377583"/>
            <a:ext cx="7988560" cy="356771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81" y="3492962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 err="1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6536359" y="5058521"/>
            <a:ext cx="4538742" cy="92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Tensor Titans</a:t>
            </a:r>
            <a:endParaRPr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76734-D3D4-0775-0890-42C05EA20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6853" y="3194327"/>
            <a:ext cx="5175044" cy="7107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243CE6-7327-069D-C51C-0ABC8B752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57231" y="3194327"/>
            <a:ext cx="5175044" cy="7107561"/>
          </a:xfrm>
          <a:prstGeom prst="rect">
            <a:avLst/>
          </a:prstGeom>
        </p:spPr>
      </p:pic>
      <p:pic>
        <p:nvPicPr>
          <p:cNvPr id="5" name="Google Shape;88;p1">
            <a:extLst>
              <a:ext uri="{FF2B5EF4-FFF2-40B4-BE49-F238E27FC236}">
                <a16:creationId xmlns:a16="http://schemas.microsoft.com/office/drawing/2014/main" id="{CCFF01EB-2C72-7434-45C0-2ADA4A5D71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4811451" y="4676193"/>
            <a:ext cx="7988560" cy="356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17100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p2"/>
          <p:cNvSpPr txBox="1"/>
          <p:nvPr/>
        </p:nvSpPr>
        <p:spPr>
          <a:xfrm>
            <a:off x="2711176" y="0"/>
            <a:ext cx="13368960" cy="214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Theme: Democratizing Frontline Healthcare Guidance Using AI &amp; ML</a:t>
            </a:r>
            <a:endParaRPr sz="6336" b="0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89376" y="2559987"/>
            <a:ext cx="10402424" cy="73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5000"/>
              </a:lnSpc>
            </a:pPr>
            <a:r>
              <a:rPr lang="en-US" sz="3200" b="1" dirty="0">
                <a:solidFill>
                  <a:srgbClr val="D9D9D9"/>
                </a:solidFill>
                <a:latin typeface="Playfair Display"/>
                <a:sym typeface="Playfair Display"/>
              </a:rPr>
              <a:t>Early diagnosis of diseases like Parkinson’s, diabetes, cancer, etc., is critical but often delayed due to a lack of awareness, access to healthcare, and medical expertise in remote areas.</a:t>
            </a:r>
          </a:p>
          <a:p>
            <a:pPr lvl="0" algn="just">
              <a:lnSpc>
                <a:spcPct val="125000"/>
              </a:lnSpc>
            </a:pPr>
            <a:r>
              <a:rPr lang="en-US" sz="3200" b="1" dirty="0">
                <a:solidFill>
                  <a:srgbClr val="D9D9D9"/>
                </a:solidFill>
                <a:latin typeface="Playfair Display"/>
                <a:sym typeface="Playfair Display"/>
              </a:rPr>
              <a:t>❗1 in 4 people globally lack access to essential health services.</a:t>
            </a:r>
          </a:p>
          <a:p>
            <a:pPr lvl="0" algn="just">
              <a:lnSpc>
                <a:spcPct val="125000"/>
              </a:lnSpc>
            </a:pPr>
            <a:r>
              <a:rPr lang="en-US" sz="3200" b="1" dirty="0">
                <a:solidFill>
                  <a:srgbClr val="D9D9D9"/>
                </a:solidFill>
                <a:latin typeface="Playfair Display"/>
                <a:sym typeface="Playfair Display"/>
              </a:rPr>
              <a:t>⏳ Delay in diagnosis = reduced survival rates.</a:t>
            </a:r>
          </a:p>
          <a:p>
            <a:pPr lvl="0" algn="just">
              <a:lnSpc>
                <a:spcPct val="125000"/>
              </a:lnSpc>
            </a:pPr>
            <a:r>
              <a:rPr lang="en-US" sz="3200" b="1" dirty="0">
                <a:solidFill>
                  <a:srgbClr val="D9D9D9"/>
                </a:solidFill>
                <a:latin typeface="Playfair Display"/>
                <a:sym typeface="Playfair Display"/>
              </a:rPr>
              <a:t>🧑‍⚕ Doctor-patient ratio is still low in many countries.</a:t>
            </a:r>
          </a:p>
          <a:p>
            <a:pPr lvl="0" algn="just">
              <a:lnSpc>
                <a:spcPct val="125000"/>
              </a:lnSpc>
            </a:pPr>
            <a:r>
              <a:rPr lang="en-US" sz="3200" b="1" dirty="0">
                <a:solidFill>
                  <a:srgbClr val="D9D9D9"/>
                </a:solidFill>
                <a:latin typeface="Playfair Display"/>
                <a:sym typeface="Playfair Display"/>
              </a:rPr>
              <a:t>🧑‍⚕Mild symptoms (fever, rash, headache) trigger worry or unnecessary ER visits</a:t>
            </a:r>
          </a:p>
          <a:p>
            <a:pPr lvl="0" algn="just">
              <a:lnSpc>
                <a:spcPct val="125000"/>
              </a:lnSpc>
            </a:pPr>
            <a:r>
              <a:rPr lang="en-US" sz="3200" b="1" dirty="0">
                <a:solidFill>
                  <a:srgbClr val="D9D9D9"/>
                </a:solidFill>
                <a:latin typeface="Playfair Display"/>
                <a:sym typeface="Playfair Display"/>
              </a:rPr>
              <a:t>⏳Clinics &amp; telehealth backlogs drive long waits and higher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C5CC0-80A0-A813-17D2-E26BEFDD6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948" y="2523149"/>
            <a:ext cx="8153400" cy="7460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3"/>
          <p:cNvSpPr txBox="1"/>
          <p:nvPr/>
        </p:nvSpPr>
        <p:spPr>
          <a:xfrm>
            <a:off x="97724" y="31857"/>
            <a:ext cx="18586516" cy="191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MediGuide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An AI-powered web platform for multi-disease prediction and future diagnostic assistance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-112365" y="2224707"/>
            <a:ext cx="10490805" cy="775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✅ Input basic symptoms or structured medical data</a:t>
            </a:r>
          </a:p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🧠 Predicts 1,000+ common diseases using ML</a:t>
            </a:r>
          </a:p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🩺 Specialized modules for Parkinson’s, liver, lung cancer, heart disease, and diabetes</a:t>
            </a:r>
          </a:p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🔍 Multimodal analysis: </a:t>
            </a:r>
            <a:r>
              <a:rPr lang="en-US" sz="280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ClinicalBERT</a:t>
            </a: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800" b="1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symptom→condition</a:t>
            </a: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ranking X-ray, skin-lesion, ECG &amp; retinal image analyzers</a:t>
            </a:r>
          </a:p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💬 Natural Chat &amp; Voice interface powered by Gemini + Whisper</a:t>
            </a:r>
          </a:p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💡 Fact-Checked Guidance via RAG over Mayo Clinic/WebMD</a:t>
            </a:r>
          </a:p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📈 Continuously expanding knowledge base &amp; model library</a:t>
            </a:r>
          </a:p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💊 Future-Ready Roadmap: prescription suggestions, in-app chatbot follow-up, telehealth escalation, analytics dashboard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2CF89-B999-BF2A-272B-DEDDE96D9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2101191"/>
            <a:ext cx="8168640" cy="81539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95E6B-604F-50B3-D704-20BADFEDD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355" y="-336680"/>
            <a:ext cx="6004560" cy="6909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537FE-1FC9-B671-F945-9DCA519A1C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26" t="20531" r="7408" b="2053"/>
          <a:stretch>
            <a:fillRect/>
          </a:stretch>
        </p:blipFill>
        <p:spPr>
          <a:xfrm>
            <a:off x="10509915" y="3582654"/>
            <a:ext cx="5181600" cy="7041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EA3AC3-4EE0-C6D7-D746-07F9AAF95B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371" t="21662" r="12074" b="9285"/>
          <a:stretch>
            <a:fillRect/>
          </a:stretch>
        </p:blipFill>
        <p:spPr>
          <a:xfrm>
            <a:off x="-676245" y="3520319"/>
            <a:ext cx="5181600" cy="7103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F74AE-5B7D-69FC-2B46-A2D86A43F9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263" t="5069" r="15639"/>
          <a:stretch>
            <a:fillRect/>
          </a:stretch>
        </p:blipFill>
        <p:spPr>
          <a:xfrm>
            <a:off x="14943317" y="-336680"/>
            <a:ext cx="4266144" cy="6559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6" name="Google Shape;126;p5"/>
          <p:cNvSpPr txBox="1"/>
          <p:nvPr/>
        </p:nvSpPr>
        <p:spPr>
          <a:xfrm>
            <a:off x="-135027" y="178726"/>
            <a:ext cx="12241160" cy="42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8"/>
              </a:lnSpc>
            </a:pPr>
            <a:endParaRPr lang="en-US" sz="250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09955-AE86-DC7F-9AC2-5E6545D1C8F5}"/>
              </a:ext>
            </a:extLst>
          </p:cNvPr>
          <p:cNvSpPr txBox="1"/>
          <p:nvPr/>
        </p:nvSpPr>
        <p:spPr>
          <a:xfrm>
            <a:off x="-269574" y="-364569"/>
            <a:ext cx="9898380" cy="10495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(Basic Symptoms or Medical Data)</a:t>
            </a:r>
          </a:p>
          <a:p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enter free-text symptoms or structured measurements (e.g. vital     signs, lab results).</a:t>
            </a:r>
          </a:p>
          <a:p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(1,000+ Diseases via ML)</a:t>
            </a:r>
          </a:p>
          <a:p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core ML engine (e.g. </a:t>
            </a:r>
            <a:r>
              <a:rPr lang="en-US" sz="2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ClinicalBERT</a:t>
            </a:r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gradient-boosted trees) generates a ranked list of likely conditions.</a:t>
            </a:r>
          </a:p>
          <a:p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Specialized Modules</a:t>
            </a:r>
          </a:p>
          <a:p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high-impact categories (Parkinson’s, liver disorders, lung cancer, heart disease, diabetes), dedicated CNN or time-series models deliver deeper, domain-specific predictions.</a:t>
            </a:r>
          </a:p>
          <a:p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 (Continuously Expanding)</a:t>
            </a:r>
          </a:p>
          <a:p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retrieval index of peer-reviewed articles (Mayo Clinic, WebMD) is kept up to date with new guidelines and studies.</a:t>
            </a:r>
          </a:p>
          <a:p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Fact-Checked Guidance (via RAG)</a:t>
            </a:r>
          </a:p>
          <a:p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augments model outputs with context-aware excerpts and citations from the knowledge base, ensuring recommendations are accurate and transparent.</a:t>
            </a:r>
          </a:p>
          <a:p>
            <a:endParaRPr lang="en-US" sz="2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Roadmap</a:t>
            </a:r>
          </a:p>
          <a:p>
            <a:r>
              <a:rPr lang="en-US" sz="2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Prescription suggestions, in-app chatbot follow-ups, voice assistant integration, telehealth escalations, and analytics dashboards link back into the knowledge base for ongoing learning and feature evolution.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60B93-0082-BD95-5CE1-31342DCBE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037" y="2496344"/>
            <a:ext cx="4822772" cy="723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680B2-FC38-4A3F-0C25-4627FED7C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7720" y="-687136"/>
            <a:ext cx="4367830" cy="43599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8465A-D242-E0E0-1092-2D3C3A6E33CA}"/>
              </a:ext>
            </a:extLst>
          </p:cNvPr>
          <p:cNvSpPr txBox="1"/>
          <p:nvPr/>
        </p:nvSpPr>
        <p:spPr>
          <a:xfrm>
            <a:off x="-447645" y="-250723"/>
            <a:ext cx="9898380" cy="10310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algn="ctr"/>
            <a:endParaRPr lang="en-US" sz="4400" b="1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Universal Input: 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Accepts free-text symptoms, voice dictation (Whisper ASR), structured vitals/labs, or medical images</a:t>
            </a:r>
          </a:p>
          <a:p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1,000+ Disease Predictions: 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Single-pass ML engine ranks likely conditions</a:t>
            </a:r>
          </a:p>
          <a:p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Specialized Diagnostics: 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CNN/LSTM modules for Parkinson’s, liver &amp; lung imaging, ECG arrhythmias, and diabetes</a:t>
            </a:r>
          </a:p>
          <a:p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Empathetic Chat &amp; Voice UI: 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Gemini-powered dialogue with natural, hands-free follow-up questions</a:t>
            </a:r>
          </a:p>
          <a:p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AR-Guided Self-Exam: 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On-screen overlays ensure properly framed skin and wound captures</a:t>
            </a:r>
          </a:p>
          <a:p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Future-Ready Extensions: 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Prescription suggestions, in-app chatbot follow-ups, telehealth escalation, analytics dashboard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64653-B98F-AC8E-2D89-3D44F6CB9618}"/>
              </a:ext>
            </a:extLst>
          </p:cNvPr>
          <p:cNvSpPr txBox="1"/>
          <p:nvPr/>
        </p:nvSpPr>
        <p:spPr>
          <a:xfrm>
            <a:off x="9603135" y="-147484"/>
            <a:ext cx="9121140" cy="10310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4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Novelty</a:t>
            </a:r>
          </a:p>
          <a:p>
            <a:pPr algn="ctr">
              <a:buNone/>
            </a:pPr>
            <a:endParaRPr lang="en-US" sz="4400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Guidance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RAG layer fuses model outputs with peer-reviewed excerpts (Mayo Clinic, WebMD) and inline citations for maximum trust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Learning Pipeline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Automated ingestion of new clinical guidelines and consented chat logs drives periodic retraining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Unified Multimodal AI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Seamless integration of text, voice, image, and time-series models in one platform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Transparent Outputs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Clinician-benchmarked metrics and “Visit Report” summaries ensure clarity and shareability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-600045" y="403741"/>
            <a:ext cx="12058184" cy="94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</a:pPr>
            <a:r>
              <a:rPr lang="en-US" sz="40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</a:p>
          <a:p>
            <a:pPr lvl="0" algn="ctr">
              <a:lnSpc>
                <a:spcPct val="109996"/>
              </a:lnSpc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 Dependence on user-provided data accuracy.</a:t>
            </a:r>
          </a:p>
          <a:p>
            <a:pPr lvl="0" algn="ctr">
              <a:lnSpc>
                <a:spcPct val="109996"/>
              </a:lnSpc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🧪 Limited real-time clinical testing for some models.</a:t>
            </a:r>
          </a:p>
          <a:p>
            <a:pPr lvl="0" algn="ctr">
              <a:lnSpc>
                <a:spcPct val="109996"/>
              </a:lnSpc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🔐 Handling sensitive data securely requires robust infrastructure.</a:t>
            </a:r>
          </a:p>
          <a:p>
            <a:pPr lvl="0" algn="ctr">
              <a:lnSpc>
                <a:spcPct val="109996"/>
              </a:lnSpc>
            </a:pP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9996"/>
              </a:lnSpc>
            </a:pPr>
            <a:r>
              <a:rPr lang="en-US" sz="40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Showstoppers</a:t>
            </a:r>
          </a:p>
          <a:p>
            <a:pPr lvl="0" algn="ctr">
              <a:lnSpc>
                <a:spcPct val="109996"/>
              </a:lnSpc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🛑 Model Misdiagnosis: We display confidence scores and clearly state it’s not a replacement for a doctor.</a:t>
            </a:r>
          </a:p>
          <a:p>
            <a:pPr lvl="0" algn="ctr">
              <a:lnSpc>
                <a:spcPct val="109996"/>
              </a:lnSpc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🔐 Data Privacy: Plan to integrate end-to-end encryption and optional local inference.</a:t>
            </a:r>
          </a:p>
          <a:p>
            <a:pPr lvl="0" algn="ctr">
              <a:lnSpc>
                <a:spcPct val="109996"/>
              </a:lnSpc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Scalability: Cloud-based microservices architecture planned for better performance.</a:t>
            </a:r>
          </a:p>
          <a:p>
            <a:pPr lvl="0" algn="ctr">
              <a:lnSpc>
                <a:spcPct val="109996"/>
              </a:lnSpc>
            </a:pP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0">
            <a:extLst>
              <a:ext uri="{FF2B5EF4-FFF2-40B4-BE49-F238E27FC236}">
                <a16:creationId xmlns:a16="http://schemas.microsoft.com/office/drawing/2014/main" id="{1E6105D2-4773-7F29-61DF-7531C0F91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881" y="3868647"/>
            <a:ext cx="5228754" cy="6014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592D2-BC73-F38D-FA40-BA456E1C7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9747" y="-247489"/>
            <a:ext cx="4367830" cy="43599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31304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8"/>
          <p:cNvSpPr txBox="1"/>
          <p:nvPr/>
        </p:nvSpPr>
        <p:spPr>
          <a:xfrm>
            <a:off x="-123946" y="2897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sng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Tensor Titans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-1393905" y="1729467"/>
            <a:ext cx="11428755" cy="826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</a:rPr>
              <a:t>HEMANT – 8930721031 – </a:t>
            </a:r>
            <a:r>
              <a:rPr lang="en-US" sz="44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  <a:hlinkClick r:id="rId5"/>
              </a:rPr>
              <a:t>kadianhemant320@gmail.com</a:t>
            </a:r>
            <a:endParaRPr lang="en-US" sz="4400" b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44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</a:rPr>
              <a:t>Sparsh Patidar – 9829705597- </a:t>
            </a:r>
            <a:r>
              <a:rPr lang="en-US" sz="44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  <a:hlinkClick r:id="rId6"/>
              </a:rPr>
              <a:t>sparsh.patidar2023@vitstudent.ac.in</a:t>
            </a:r>
            <a:endParaRPr lang="en-US" sz="4400" b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endParaRPr lang="en-US" sz="4400" b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44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</a:rPr>
              <a:t>Aniket Raj – 9279159976 </a:t>
            </a:r>
            <a:r>
              <a:rPr lang="en-US" sz="44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  <a:hlinkClick r:id="rId7"/>
              </a:rPr>
              <a:t>–aniket.raj2023@vitstudent.ac.in</a:t>
            </a:r>
            <a:endParaRPr lang="en-US" sz="4400" b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endParaRPr lang="en-US" sz="4400" b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44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</a:rPr>
              <a:t>Khwaish Yadav – 8130330085 – </a:t>
            </a:r>
            <a:r>
              <a:rPr lang="en-US" sz="4400" b="1" dirty="0">
                <a:solidFill>
                  <a:srgbClr val="D9D9D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layfair Display"/>
                <a:hlinkClick r:id="rId8"/>
              </a:rPr>
              <a:t>khwaish.yadav2023@vitstudent.ac.in</a:t>
            </a:r>
            <a:endParaRPr lang="en-US" sz="4400" b="1" dirty="0">
              <a:solidFill>
                <a:srgbClr val="D9D9D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23211-53C4-FECC-78D1-A842A982DA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4187" y="2889682"/>
            <a:ext cx="5175044" cy="7107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853751-1A36-FBE3-814A-A96F550E2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89231" y="-186529"/>
            <a:ext cx="4367830" cy="43599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573616" y="1172172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2967170" y="153544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</Words>
  <Application>Microsoft Office PowerPoint</Application>
  <PresentationFormat>Custom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Playfair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Hemant Kadian</cp:lastModifiedBy>
  <cp:revision>1</cp:revision>
  <dcterms:created xsi:type="dcterms:W3CDTF">2006-08-16T00:00:00Z</dcterms:created>
  <dcterms:modified xsi:type="dcterms:W3CDTF">2025-07-04T16:55:24Z</dcterms:modified>
</cp:coreProperties>
</file>